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75" d="100"/>
          <a:sy n="75" d="100"/>
        </p:scale>
        <p:origin x="370"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9071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p:cNvPicPr>
            <a:picLocks noChangeAspect="1"/>
          </p:cNvPicPr>
          <p:nvPr/>
        </p:nvPicPr>
        <p:blipFill>
          <a:blip r:embed="rId3"/>
          <a:stretch>
            <a:fillRect/>
          </a:stretch>
        </p:blipFill>
        <p:spPr>
          <a:xfrm>
            <a:off x="-5270184" y="-685801"/>
            <a:ext cx="6583679" cy="9875519"/>
          </a:xfrm>
          <a:prstGeom prst="rect">
            <a:avLst/>
          </a:prstGeom>
        </p:spPr>
      </p:pic>
      <p:sp>
        <p:nvSpPr>
          <p:cNvPr id="5" name="Text 2"/>
          <p:cNvSpPr/>
          <p:nvPr/>
        </p:nvSpPr>
        <p:spPr>
          <a:xfrm>
            <a:off x="6476048" y="860108"/>
            <a:ext cx="7164705" cy="5691188"/>
          </a:xfrm>
          <a:prstGeom prst="rect">
            <a:avLst/>
          </a:prstGeom>
          <a:noFill/>
          <a:ln/>
        </p:spPr>
        <p:txBody>
          <a:bodyPr wrap="square" rtlCol="0" anchor="t"/>
          <a:lstStyle/>
          <a:p>
            <a:pPr marL="0" indent="0">
              <a:lnSpc>
                <a:spcPts val="8962"/>
              </a:lnSpc>
              <a:buNone/>
            </a:pPr>
            <a:r>
              <a:rPr lang="en-US" sz="7170" kern="0" spc="-215" dirty="0">
                <a:solidFill>
                  <a:srgbClr val="FFFFFF"/>
                </a:solidFill>
                <a:latin typeface="Roboto Mono" pitchFamily="34" charset="0"/>
                <a:ea typeface="Roboto Mono" pitchFamily="34" charset="-122"/>
                <a:cs typeface="Roboto Mono" pitchFamily="34" charset="-120"/>
              </a:rPr>
              <a:t>SRM Chatbot: Bridging the Gap Between Students and Faculty</a:t>
            </a:r>
            <a:endParaRPr lang="en-US" sz="7170" dirty="0"/>
          </a:p>
        </p:txBody>
      </p:sp>
      <p:sp>
        <p:nvSpPr>
          <p:cNvPr id="6" name="Text 3"/>
          <p:cNvSpPr/>
          <p:nvPr/>
        </p:nvSpPr>
        <p:spPr>
          <a:xfrm>
            <a:off x="6476048" y="6947178"/>
            <a:ext cx="7164705" cy="422315"/>
          </a:xfrm>
          <a:prstGeom prst="rect">
            <a:avLst/>
          </a:prstGeom>
          <a:noFill/>
          <a:ln/>
        </p:spPr>
        <p:txBody>
          <a:bodyPr wrap="none" rtlCol="0" anchor="t"/>
          <a:lstStyle/>
          <a:p>
            <a:pPr marL="0" indent="0">
              <a:lnSpc>
                <a:spcPts val="3325"/>
              </a:lnSpc>
              <a:buNone/>
            </a:pPr>
            <a:r>
              <a:rPr lang="en-US" sz="2078" b="1" kern="0" spc="-42" dirty="0">
                <a:solidFill>
                  <a:srgbClr val="E5E0DF"/>
                </a:solidFill>
                <a:latin typeface="Roboto" pitchFamily="34" charset="0"/>
                <a:ea typeface="Roboto" pitchFamily="34" charset="-122"/>
                <a:cs typeface="Roboto" pitchFamily="34" charset="-120"/>
              </a:rPr>
              <a:t> MANASWITA VERMA (RA2111031010068)</a:t>
            </a:r>
            <a:endParaRPr lang="en-US" sz="2078" dirty="0"/>
          </a:p>
        </p:txBody>
      </p:sp>
      <p:pic>
        <p:nvPicPr>
          <p:cNvPr id="1026" name="Picture 2">
            <a:extLst>
              <a:ext uri="{FF2B5EF4-FFF2-40B4-BE49-F238E27FC236}">
                <a16:creationId xmlns:a16="http://schemas.microsoft.com/office/drawing/2014/main" id="{ADF9B3A7-F02C-7E73-3A6E-96DD048E49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492633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531662"/>
          </a:xfrm>
          <a:prstGeom prst="rect">
            <a:avLst/>
          </a:prstGeom>
          <a:solidFill>
            <a:srgbClr val="212121"/>
          </a:solidFill>
          <a:ln/>
        </p:spPr>
      </p:sp>
      <p:pic>
        <p:nvPicPr>
          <p:cNvPr id="4" name="Image 0" descr="preencoded.png"/>
          <p:cNvPicPr>
            <a:picLocks noChangeAspect="1"/>
          </p:cNvPicPr>
          <p:nvPr/>
        </p:nvPicPr>
        <p:blipFill>
          <a:blip r:embed="rId3"/>
          <a:stretch>
            <a:fillRect/>
          </a:stretch>
        </p:blipFill>
        <p:spPr>
          <a:xfrm>
            <a:off x="989648" y="2264569"/>
            <a:ext cx="6003608" cy="4002405"/>
          </a:xfrm>
          <a:prstGeom prst="rect">
            <a:avLst/>
          </a:prstGeom>
        </p:spPr>
      </p:pic>
      <p:sp>
        <p:nvSpPr>
          <p:cNvPr id="5" name="Text 2"/>
          <p:cNvSpPr/>
          <p:nvPr/>
        </p:nvSpPr>
        <p:spPr>
          <a:xfrm>
            <a:off x="7644765" y="989648"/>
            <a:ext cx="6003608" cy="824746"/>
          </a:xfrm>
          <a:prstGeom prst="rect">
            <a:avLst/>
          </a:prstGeom>
          <a:noFill/>
          <a:ln/>
        </p:spPr>
        <p:txBody>
          <a:bodyPr wrap="none" rtlCol="0" anchor="t"/>
          <a:lstStyle/>
          <a:p>
            <a:pPr marL="0" indent="0">
              <a:lnSpc>
                <a:spcPts val="6494"/>
              </a:lnSpc>
              <a:buNone/>
            </a:pPr>
            <a:r>
              <a:rPr lang="en-US" sz="5195" kern="0" spc="-156" dirty="0">
                <a:solidFill>
                  <a:srgbClr val="FFFFFF"/>
                </a:solidFill>
                <a:latin typeface="Roboto Mono" pitchFamily="34" charset="0"/>
                <a:ea typeface="Roboto Mono" pitchFamily="34" charset="-122"/>
                <a:cs typeface="Roboto Mono" pitchFamily="34" charset="-120"/>
              </a:rPr>
              <a:t>INTRODUCTION</a:t>
            </a:r>
            <a:endParaRPr lang="en-US" sz="5195" dirty="0"/>
          </a:p>
        </p:txBody>
      </p:sp>
      <p:sp>
        <p:nvSpPr>
          <p:cNvPr id="6" name="Text 3"/>
          <p:cNvSpPr/>
          <p:nvPr/>
        </p:nvSpPr>
        <p:spPr>
          <a:xfrm>
            <a:off x="7644765" y="2078236"/>
            <a:ext cx="6003608" cy="5490091"/>
          </a:xfrm>
          <a:prstGeom prst="rect">
            <a:avLst/>
          </a:prstGeom>
          <a:noFill/>
          <a:ln/>
        </p:spPr>
        <p:txBody>
          <a:bodyPr wrap="square" rtlCol="0" anchor="t"/>
          <a:lstStyle/>
          <a:p>
            <a:pPr marL="0" indent="0">
              <a:lnSpc>
                <a:spcPts val="3325"/>
              </a:lnSpc>
              <a:buNone/>
            </a:pPr>
            <a:r>
              <a:rPr lang="en-US" sz="2078" kern="0" spc="-42" dirty="0">
                <a:solidFill>
                  <a:srgbClr val="E5E0DF"/>
                </a:solidFill>
                <a:latin typeface="Roboto" pitchFamily="34" charset="0"/>
                <a:ea typeface="Roboto" pitchFamily="34" charset="-122"/>
                <a:cs typeface="Roboto" pitchFamily="34" charset="-120"/>
              </a:rPr>
              <a:t>In the dynamic educational landscape of SRM Institute of Science and Technology, fostering effective collaboration between students and faculty members is crucial for nurturing academic excellence and professional development. To address this imperative, the SRM Chatbot has been developed as an innovative platform to seamlessly connect the community. Powered by the machine learning framework TensorFlow, this chatbot leverages advanced natural language processing techniques to efficiently classify user inputs and provide tailored responses to address the diverse needs of students seeking academic support and guidance.</a:t>
            </a:r>
            <a:endParaRPr lang="en-US" sz="2078"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10025539"/>
          </a:xfrm>
          <a:prstGeom prst="rect">
            <a:avLst/>
          </a:prstGeom>
          <a:solidFill>
            <a:srgbClr val="212121"/>
          </a:solidFill>
          <a:ln/>
        </p:spPr>
      </p:sp>
      <p:pic>
        <p:nvPicPr>
          <p:cNvPr id="4" name="Image 0" descr="preencoded.png"/>
          <p:cNvPicPr>
            <a:picLocks noChangeAspect="1"/>
          </p:cNvPicPr>
          <p:nvPr/>
        </p:nvPicPr>
        <p:blipFill>
          <a:blip r:embed="rId3"/>
          <a:stretch>
            <a:fillRect/>
          </a:stretch>
        </p:blipFill>
        <p:spPr>
          <a:xfrm>
            <a:off x="0" y="0"/>
            <a:ext cx="14630400" cy="10025539"/>
          </a:xfrm>
          <a:prstGeom prst="rect">
            <a:avLst/>
          </a:prstGeom>
        </p:spPr>
      </p:pic>
      <p:sp>
        <p:nvSpPr>
          <p:cNvPr id="6" name="Text 3"/>
          <p:cNvSpPr/>
          <p:nvPr/>
        </p:nvSpPr>
        <p:spPr>
          <a:xfrm>
            <a:off x="989648" y="725805"/>
            <a:ext cx="6598206" cy="824746"/>
          </a:xfrm>
          <a:prstGeom prst="rect">
            <a:avLst/>
          </a:prstGeom>
          <a:noFill/>
          <a:ln/>
        </p:spPr>
        <p:txBody>
          <a:bodyPr wrap="none" rtlCol="0" anchor="t"/>
          <a:lstStyle/>
          <a:p>
            <a:pPr marL="0" indent="0">
              <a:lnSpc>
                <a:spcPts val="6494"/>
              </a:lnSpc>
              <a:buNone/>
            </a:pPr>
            <a:r>
              <a:rPr lang="en-US" sz="5195" kern="0" spc="-156" dirty="0">
                <a:solidFill>
                  <a:srgbClr val="FFFFFF"/>
                </a:solidFill>
                <a:latin typeface="Roboto Mono" pitchFamily="34" charset="0"/>
                <a:ea typeface="Roboto Mono" pitchFamily="34" charset="-122"/>
                <a:cs typeface="Roboto Mono" pitchFamily="34" charset="-120"/>
              </a:rPr>
              <a:t>FEATURES</a:t>
            </a:r>
            <a:endParaRPr lang="en-US" sz="5195" dirty="0"/>
          </a:p>
        </p:txBody>
      </p:sp>
      <p:sp>
        <p:nvSpPr>
          <p:cNvPr id="9" name="Text 6"/>
          <p:cNvSpPr/>
          <p:nvPr/>
        </p:nvSpPr>
        <p:spPr>
          <a:xfrm>
            <a:off x="1847255" y="2243257"/>
            <a:ext cx="3384352" cy="412313"/>
          </a:xfrm>
          <a:prstGeom prst="rect">
            <a:avLst/>
          </a:prstGeom>
          <a:noFill/>
          <a:ln/>
        </p:spPr>
        <p:txBody>
          <a:bodyPr wrap="none" rtlCol="0" anchor="t"/>
          <a:lstStyle/>
          <a:p>
            <a:pPr marL="0" indent="0">
              <a:lnSpc>
                <a:spcPts val="3247"/>
              </a:lnSpc>
              <a:buNone/>
            </a:pPr>
            <a:r>
              <a:rPr lang="en-US" sz="2000" kern="0" spc="-78" dirty="0">
                <a:solidFill>
                  <a:srgbClr val="FFFFFF"/>
                </a:solidFill>
                <a:latin typeface="Roboto Mono" pitchFamily="34" charset="0"/>
                <a:ea typeface="Roboto Mono" pitchFamily="34" charset="-122"/>
                <a:cs typeface="Roboto Mono" pitchFamily="34" charset="-120"/>
              </a:rPr>
              <a:t>1. Streamlined Search</a:t>
            </a:r>
            <a:endParaRPr lang="en-US" sz="2000" dirty="0"/>
          </a:p>
        </p:txBody>
      </p:sp>
      <p:sp>
        <p:nvSpPr>
          <p:cNvPr id="10" name="Text 7"/>
          <p:cNvSpPr/>
          <p:nvPr/>
        </p:nvSpPr>
        <p:spPr>
          <a:xfrm>
            <a:off x="1847255" y="2813923"/>
            <a:ext cx="11793498" cy="1689259"/>
          </a:xfrm>
          <a:prstGeom prst="rect">
            <a:avLst/>
          </a:prstGeom>
          <a:noFill/>
          <a:ln/>
        </p:spPr>
        <p:txBody>
          <a:bodyPr wrap="square" rtlCol="0" anchor="t"/>
          <a:lstStyle/>
          <a:p>
            <a:pPr marL="0" indent="0">
              <a:lnSpc>
                <a:spcPts val="3325"/>
              </a:lnSpc>
              <a:buNone/>
            </a:pPr>
            <a:r>
              <a:rPr lang="en-US" sz="1600" kern="0" spc="-42" dirty="0">
                <a:solidFill>
                  <a:srgbClr val="E5E0DF"/>
                </a:solidFill>
                <a:latin typeface="Roboto" pitchFamily="34" charset="0"/>
                <a:ea typeface="Roboto" pitchFamily="34" charset="-122"/>
                <a:cs typeface="Roboto" pitchFamily="34" charset="-120"/>
              </a:rPr>
              <a:t>The SRM Chatbot enables students to quickly identify the most suitable faculty experts for their academic topics of interest. By analyzing the user's query, the chatbot can efficiently match the request to the appropriate faculty member's area of expertise, providing their contact details and office location for seamless communication.</a:t>
            </a:r>
            <a:endParaRPr lang="en-US" sz="1600" dirty="0"/>
          </a:p>
        </p:txBody>
      </p:sp>
      <p:sp>
        <p:nvSpPr>
          <p:cNvPr id="12" name="Text 9"/>
          <p:cNvSpPr/>
          <p:nvPr/>
        </p:nvSpPr>
        <p:spPr>
          <a:xfrm>
            <a:off x="1173718" y="5022533"/>
            <a:ext cx="225623" cy="494824"/>
          </a:xfrm>
          <a:prstGeom prst="rect">
            <a:avLst/>
          </a:prstGeom>
          <a:noFill/>
          <a:ln/>
        </p:spPr>
        <p:txBody>
          <a:bodyPr wrap="none" rtlCol="0" anchor="t"/>
          <a:lstStyle/>
          <a:p>
            <a:pPr marL="0" indent="0" algn="ctr">
              <a:lnSpc>
                <a:spcPts val="3897"/>
              </a:lnSpc>
              <a:buNone/>
            </a:pPr>
            <a:endParaRPr lang="en-US" sz="3117" dirty="0"/>
          </a:p>
        </p:txBody>
      </p:sp>
      <p:sp>
        <p:nvSpPr>
          <p:cNvPr id="13" name="Text 10"/>
          <p:cNvSpPr/>
          <p:nvPr/>
        </p:nvSpPr>
        <p:spPr>
          <a:xfrm>
            <a:off x="1847255" y="4173201"/>
            <a:ext cx="5264468" cy="412313"/>
          </a:xfrm>
          <a:prstGeom prst="rect">
            <a:avLst/>
          </a:prstGeom>
          <a:noFill/>
          <a:ln/>
        </p:spPr>
        <p:txBody>
          <a:bodyPr wrap="none" rtlCol="0" anchor="t"/>
          <a:lstStyle/>
          <a:p>
            <a:pPr marL="0" indent="0">
              <a:lnSpc>
                <a:spcPts val="3247"/>
              </a:lnSpc>
              <a:buNone/>
            </a:pPr>
            <a:r>
              <a:rPr lang="en-US" sz="2000" kern="0" spc="-78" dirty="0">
                <a:solidFill>
                  <a:srgbClr val="FFFFFF"/>
                </a:solidFill>
                <a:latin typeface="Roboto Mono" pitchFamily="34" charset="0"/>
                <a:ea typeface="Roboto Mono" pitchFamily="34" charset="-122"/>
                <a:cs typeface="Roboto Mono" pitchFamily="34" charset="-120"/>
              </a:rPr>
              <a:t>2. Personalized Recommendations</a:t>
            </a:r>
            <a:endParaRPr lang="en-US" sz="2000" dirty="0"/>
          </a:p>
        </p:txBody>
      </p:sp>
      <p:sp>
        <p:nvSpPr>
          <p:cNvPr id="14" name="Text 11"/>
          <p:cNvSpPr/>
          <p:nvPr/>
        </p:nvSpPr>
        <p:spPr>
          <a:xfrm>
            <a:off x="1847254" y="4598938"/>
            <a:ext cx="11793498" cy="1266944"/>
          </a:xfrm>
          <a:prstGeom prst="rect">
            <a:avLst/>
          </a:prstGeom>
          <a:noFill/>
          <a:ln/>
        </p:spPr>
        <p:txBody>
          <a:bodyPr wrap="square" rtlCol="0" anchor="t"/>
          <a:lstStyle/>
          <a:p>
            <a:pPr marL="0" indent="0">
              <a:lnSpc>
                <a:spcPts val="3325"/>
              </a:lnSpc>
              <a:buNone/>
            </a:pPr>
            <a:r>
              <a:rPr lang="en-US" sz="1600" kern="0" spc="-42" dirty="0">
                <a:solidFill>
                  <a:srgbClr val="E5E0DF"/>
                </a:solidFill>
                <a:latin typeface="Roboto" pitchFamily="34" charset="0"/>
                <a:ea typeface="Roboto" pitchFamily="34" charset="-122"/>
                <a:cs typeface="Roboto" pitchFamily="34" charset="-120"/>
              </a:rPr>
              <a:t>Beyond just identifying experts, the chatbot also allows students to inquire about faculty members' specific interests and preferences for providing support. This enables students to tailor their interactions, whether they need concept clarification, resume reviews, or any other form of academic guidance.</a:t>
            </a:r>
            <a:endParaRPr lang="en-US" sz="1600" dirty="0"/>
          </a:p>
        </p:txBody>
      </p:sp>
      <p:sp>
        <p:nvSpPr>
          <p:cNvPr id="17" name="Text 14"/>
          <p:cNvSpPr/>
          <p:nvPr/>
        </p:nvSpPr>
        <p:spPr>
          <a:xfrm>
            <a:off x="1847254" y="6034237"/>
            <a:ext cx="4324469" cy="412313"/>
          </a:xfrm>
          <a:prstGeom prst="rect">
            <a:avLst/>
          </a:prstGeom>
          <a:noFill/>
          <a:ln/>
        </p:spPr>
        <p:txBody>
          <a:bodyPr wrap="none" rtlCol="0" anchor="t"/>
          <a:lstStyle/>
          <a:p>
            <a:pPr marL="0" indent="0">
              <a:lnSpc>
                <a:spcPts val="3247"/>
              </a:lnSpc>
              <a:buNone/>
            </a:pPr>
            <a:r>
              <a:rPr lang="en-US" sz="2000" kern="0" spc="-78" dirty="0">
                <a:solidFill>
                  <a:srgbClr val="FFFFFF"/>
                </a:solidFill>
                <a:latin typeface="Roboto Mono" pitchFamily="34" charset="0"/>
                <a:ea typeface="Roboto Mono" pitchFamily="34" charset="-122"/>
                <a:cs typeface="Roboto Mono" pitchFamily="34" charset="-120"/>
              </a:rPr>
              <a:t>3. Streamlined Connections</a:t>
            </a:r>
            <a:endParaRPr lang="en-US" sz="2000" dirty="0"/>
          </a:p>
        </p:txBody>
      </p:sp>
      <p:sp>
        <p:nvSpPr>
          <p:cNvPr id="18" name="Text 15"/>
          <p:cNvSpPr/>
          <p:nvPr/>
        </p:nvSpPr>
        <p:spPr>
          <a:xfrm>
            <a:off x="1847254" y="6596896"/>
            <a:ext cx="11793498" cy="1266944"/>
          </a:xfrm>
          <a:prstGeom prst="rect">
            <a:avLst/>
          </a:prstGeom>
          <a:noFill/>
          <a:ln/>
        </p:spPr>
        <p:txBody>
          <a:bodyPr wrap="square" rtlCol="0" anchor="t"/>
          <a:lstStyle/>
          <a:p>
            <a:pPr marL="0" indent="0">
              <a:lnSpc>
                <a:spcPts val="3325"/>
              </a:lnSpc>
              <a:buNone/>
            </a:pPr>
            <a:r>
              <a:rPr lang="en-US" sz="1600" kern="0" spc="-42" dirty="0">
                <a:solidFill>
                  <a:srgbClr val="E5E0DF"/>
                </a:solidFill>
                <a:latin typeface="Roboto" pitchFamily="34" charset="0"/>
                <a:ea typeface="Roboto" pitchFamily="34" charset="-122"/>
                <a:cs typeface="Roboto" pitchFamily="34" charset="-120"/>
              </a:rPr>
              <a:t>By facilitating these connections, the SRM Chatbot serves as a valuable resource for students, empowering them to engage with faculty experts and access the support they need to excel in their academic pursuits.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10154603"/>
          </a:xfrm>
          <a:prstGeom prst="rect">
            <a:avLst/>
          </a:prstGeom>
          <a:solidFill>
            <a:srgbClr val="212121"/>
          </a:solidFill>
          <a:ln/>
        </p:spPr>
      </p:sp>
      <p:pic>
        <p:nvPicPr>
          <p:cNvPr id="4" name="Image 0" descr="preencoded.png"/>
          <p:cNvPicPr>
            <a:picLocks noChangeAspect="1"/>
          </p:cNvPicPr>
          <p:nvPr/>
        </p:nvPicPr>
        <p:blipFill>
          <a:blip r:embed="rId3"/>
          <a:stretch>
            <a:fillRect/>
          </a:stretch>
        </p:blipFill>
        <p:spPr>
          <a:xfrm>
            <a:off x="0" y="-1"/>
            <a:ext cx="14630400" cy="10154603"/>
          </a:xfrm>
          <a:prstGeom prst="rect">
            <a:avLst/>
          </a:prstGeom>
        </p:spPr>
      </p:pic>
      <p:sp>
        <p:nvSpPr>
          <p:cNvPr id="6" name="Text 3"/>
          <p:cNvSpPr/>
          <p:nvPr/>
        </p:nvSpPr>
        <p:spPr>
          <a:xfrm>
            <a:off x="989648" y="725805"/>
            <a:ext cx="12651105" cy="1649492"/>
          </a:xfrm>
          <a:prstGeom prst="rect">
            <a:avLst/>
          </a:prstGeom>
          <a:noFill/>
          <a:ln/>
        </p:spPr>
        <p:txBody>
          <a:bodyPr wrap="square" rtlCol="0" anchor="t"/>
          <a:lstStyle/>
          <a:p>
            <a:pPr marL="0" indent="0">
              <a:lnSpc>
                <a:spcPts val="6494"/>
              </a:lnSpc>
              <a:buNone/>
            </a:pPr>
            <a:r>
              <a:rPr lang="en-US" sz="5195" kern="0" spc="-156" dirty="0">
                <a:solidFill>
                  <a:srgbClr val="FFFFFF"/>
                </a:solidFill>
                <a:latin typeface="Roboto Mono" pitchFamily="34" charset="0"/>
                <a:ea typeface="Roboto Mono" pitchFamily="34" charset="-122"/>
                <a:cs typeface="Roboto Mono" pitchFamily="34" charset="-120"/>
              </a:rPr>
              <a:t>Harnessing the Power of Machine Learning</a:t>
            </a:r>
            <a:endParaRPr lang="en-US" sz="5195" dirty="0"/>
          </a:p>
        </p:txBody>
      </p:sp>
      <p:sp>
        <p:nvSpPr>
          <p:cNvPr id="7" name="Text 4"/>
          <p:cNvSpPr/>
          <p:nvPr/>
        </p:nvSpPr>
        <p:spPr>
          <a:xfrm>
            <a:off x="975956" y="2632814"/>
            <a:ext cx="3787259" cy="824627"/>
          </a:xfrm>
          <a:prstGeom prst="rect">
            <a:avLst/>
          </a:prstGeom>
          <a:noFill/>
          <a:ln/>
        </p:spPr>
        <p:txBody>
          <a:bodyPr wrap="square" rtlCol="0" anchor="t"/>
          <a:lstStyle/>
          <a:p>
            <a:pPr marL="0" indent="0">
              <a:lnSpc>
                <a:spcPts val="3247"/>
              </a:lnSpc>
              <a:buNone/>
            </a:pPr>
            <a:endParaRPr lang="en-US" sz="2000" dirty="0"/>
          </a:p>
        </p:txBody>
      </p:sp>
      <p:sp>
        <p:nvSpPr>
          <p:cNvPr id="8" name="Text 5"/>
          <p:cNvSpPr/>
          <p:nvPr/>
        </p:nvSpPr>
        <p:spPr>
          <a:xfrm>
            <a:off x="884516" y="2564868"/>
            <a:ext cx="4077777" cy="5067776"/>
          </a:xfrm>
          <a:prstGeom prst="rect">
            <a:avLst/>
          </a:prstGeom>
          <a:noFill/>
          <a:ln/>
        </p:spPr>
        <p:txBody>
          <a:bodyPr wrap="square" rtlCol="0" anchor="t"/>
          <a:lstStyle/>
          <a:p>
            <a:pPr>
              <a:lnSpc>
                <a:spcPts val="3325"/>
              </a:lnSpc>
            </a:pPr>
            <a:r>
              <a:rPr lang="en-US" kern="0" spc="-78" dirty="0">
                <a:solidFill>
                  <a:srgbClr val="FFFFFF"/>
                </a:solidFill>
                <a:latin typeface="Arial Black" panose="020B0A04020102020204" pitchFamily="34" charset="0"/>
                <a:ea typeface="Roboto Mono" pitchFamily="34" charset="-122"/>
                <a:cs typeface="Roboto Mono" pitchFamily="34" charset="-120"/>
              </a:rPr>
              <a:t>Natural Language Understanding</a:t>
            </a:r>
            <a:endParaRPr lang="en-US" dirty="0">
              <a:latin typeface="Arial Black" panose="020B0A04020102020204" pitchFamily="34" charset="0"/>
            </a:endParaRPr>
          </a:p>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At the core of the SRM Chatbot's capabilities is its natural language understanding (NLU) engine, which leverages advanced machine learning techniques to parse user inputs and extract the underlying intent. By analyzing the context and syntax of user queries, the chatbot can accurately interpret the user's needs and provide relevant responses.</a:t>
            </a:r>
            <a:endParaRPr lang="en-US" dirty="0"/>
          </a:p>
        </p:txBody>
      </p:sp>
      <p:sp>
        <p:nvSpPr>
          <p:cNvPr id="9" name="Text 6"/>
          <p:cNvSpPr/>
          <p:nvPr/>
        </p:nvSpPr>
        <p:spPr>
          <a:xfrm>
            <a:off x="5428417" y="3035022"/>
            <a:ext cx="3787259" cy="824627"/>
          </a:xfrm>
          <a:prstGeom prst="rect">
            <a:avLst/>
          </a:prstGeom>
          <a:noFill/>
          <a:ln/>
        </p:spPr>
        <p:txBody>
          <a:bodyPr wrap="square" rtlCol="0" anchor="t"/>
          <a:lstStyle/>
          <a:p>
            <a:pPr marL="0" indent="0">
              <a:lnSpc>
                <a:spcPts val="3247"/>
              </a:lnSpc>
              <a:buNone/>
            </a:pPr>
            <a:endParaRPr lang="en-US" sz="2598" dirty="0"/>
          </a:p>
        </p:txBody>
      </p:sp>
      <p:sp>
        <p:nvSpPr>
          <p:cNvPr id="10" name="Text 7"/>
          <p:cNvSpPr/>
          <p:nvPr/>
        </p:nvSpPr>
        <p:spPr>
          <a:xfrm>
            <a:off x="5366111" y="2564868"/>
            <a:ext cx="3787259" cy="4645462"/>
          </a:xfrm>
          <a:prstGeom prst="rect">
            <a:avLst/>
          </a:prstGeom>
          <a:noFill/>
          <a:ln/>
        </p:spPr>
        <p:txBody>
          <a:bodyPr wrap="square" rtlCol="0" anchor="t"/>
          <a:lstStyle/>
          <a:p>
            <a:pPr>
              <a:lnSpc>
                <a:spcPts val="3325"/>
              </a:lnSpc>
            </a:pPr>
            <a:r>
              <a:rPr lang="en-US" kern="0" spc="-78" dirty="0">
                <a:solidFill>
                  <a:srgbClr val="FFFFFF"/>
                </a:solidFill>
                <a:latin typeface="Arial Black" panose="020B0A04020102020204" pitchFamily="34" charset="0"/>
                <a:ea typeface="Roboto Mono" pitchFamily="34" charset="-122"/>
                <a:cs typeface="Roboto Mono" pitchFamily="34" charset="-120"/>
              </a:rPr>
              <a:t>Knowledge Base Integration</a:t>
            </a:r>
            <a:endParaRPr lang="en-US" dirty="0">
              <a:latin typeface="Arial Black" panose="020B0A04020102020204" pitchFamily="34" charset="0"/>
            </a:endParaRPr>
          </a:p>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The chatbot's knowledge base is meticulously curated, drawing from a wealth of information sources, including FAQs, campus resources, course catalogs, and faculty profiles. This comprehensive data repository enables the chatbot to deliver accurate and informative responses tailored to the user's specific inquiries</a:t>
            </a:r>
            <a:r>
              <a:rPr lang="en-US" sz="2078" kern="0" spc="-42" dirty="0">
                <a:solidFill>
                  <a:srgbClr val="E5E0DF"/>
                </a:solidFill>
                <a:latin typeface="Roboto" pitchFamily="34" charset="0"/>
                <a:ea typeface="Roboto" pitchFamily="34" charset="-122"/>
                <a:cs typeface="Roboto" pitchFamily="34" charset="-120"/>
              </a:rPr>
              <a:t>.</a:t>
            </a:r>
            <a:endParaRPr lang="en-US" sz="2078" dirty="0"/>
          </a:p>
        </p:txBody>
      </p:sp>
      <p:sp>
        <p:nvSpPr>
          <p:cNvPr id="11" name="Text 8"/>
          <p:cNvSpPr/>
          <p:nvPr/>
        </p:nvSpPr>
        <p:spPr>
          <a:xfrm>
            <a:off x="9867186" y="3035022"/>
            <a:ext cx="3572351" cy="412313"/>
          </a:xfrm>
          <a:prstGeom prst="rect">
            <a:avLst/>
          </a:prstGeom>
          <a:noFill/>
          <a:ln/>
        </p:spPr>
        <p:txBody>
          <a:bodyPr wrap="none" rtlCol="0" anchor="t"/>
          <a:lstStyle/>
          <a:p>
            <a:pPr marL="0" indent="0">
              <a:lnSpc>
                <a:spcPts val="3247"/>
              </a:lnSpc>
              <a:buNone/>
            </a:pPr>
            <a:endParaRPr lang="en-US" sz="2598" dirty="0"/>
          </a:p>
        </p:txBody>
      </p:sp>
      <p:sp>
        <p:nvSpPr>
          <p:cNvPr id="12" name="Text 9"/>
          <p:cNvSpPr/>
          <p:nvPr/>
        </p:nvSpPr>
        <p:spPr>
          <a:xfrm>
            <a:off x="9791048" y="2565994"/>
            <a:ext cx="3787259" cy="4645462"/>
          </a:xfrm>
          <a:prstGeom prst="rect">
            <a:avLst/>
          </a:prstGeom>
          <a:noFill/>
          <a:ln/>
        </p:spPr>
        <p:txBody>
          <a:bodyPr wrap="square" rtlCol="0" anchor="t"/>
          <a:lstStyle/>
          <a:p>
            <a:pPr>
              <a:lnSpc>
                <a:spcPts val="3325"/>
              </a:lnSpc>
            </a:pPr>
            <a:r>
              <a:rPr lang="en-US" kern="0" spc="-78" dirty="0">
                <a:solidFill>
                  <a:srgbClr val="FFFFFF"/>
                </a:solidFill>
                <a:latin typeface="Arial Black" panose="020B0A04020102020204" pitchFamily="34" charset="0"/>
                <a:ea typeface="Roboto Mono" pitchFamily="34" charset="-122"/>
                <a:cs typeface="Roboto Mono" pitchFamily="34" charset="-120"/>
              </a:rPr>
              <a:t>Continuous Learning</a:t>
            </a:r>
            <a:endParaRPr lang="en-US" dirty="0">
              <a:latin typeface="Arial Black" panose="020B0A04020102020204" pitchFamily="34" charset="0"/>
            </a:endParaRPr>
          </a:p>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To ensure the chatbot's continued relevance and effectiveness, the system is designed to learn and adapt over time. By analyzing user feedback and monitoring interaction patterns, the chatbot can identify areas for improvement and continuously refine its natural language processing and response generation capabilities.</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10583466"/>
          </a:xfrm>
          <a:prstGeom prst="rect">
            <a:avLst/>
          </a:prstGeom>
          <a:solidFill>
            <a:srgbClr val="212121"/>
          </a:solidFill>
          <a:ln/>
        </p:spPr>
      </p:sp>
      <p:pic>
        <p:nvPicPr>
          <p:cNvPr id="4" name="Image 0" descr="preencoded.png"/>
          <p:cNvPicPr>
            <a:picLocks noChangeAspect="1"/>
          </p:cNvPicPr>
          <p:nvPr/>
        </p:nvPicPr>
        <p:blipFill>
          <a:blip r:embed="rId3"/>
          <a:stretch>
            <a:fillRect/>
          </a:stretch>
        </p:blipFill>
        <p:spPr>
          <a:xfrm>
            <a:off x="0" y="0"/>
            <a:ext cx="14630400" cy="10583466"/>
          </a:xfrm>
          <a:prstGeom prst="rect">
            <a:avLst/>
          </a:prstGeom>
        </p:spPr>
      </p:pic>
      <p:sp>
        <p:nvSpPr>
          <p:cNvPr id="6" name="Text 3"/>
          <p:cNvSpPr/>
          <p:nvPr/>
        </p:nvSpPr>
        <p:spPr>
          <a:xfrm>
            <a:off x="989648" y="725805"/>
            <a:ext cx="10907078" cy="824746"/>
          </a:xfrm>
          <a:prstGeom prst="rect">
            <a:avLst/>
          </a:prstGeom>
          <a:noFill/>
          <a:ln/>
        </p:spPr>
        <p:txBody>
          <a:bodyPr wrap="none" rtlCol="0" anchor="t"/>
          <a:lstStyle/>
          <a:p>
            <a:pPr marL="0" indent="0">
              <a:lnSpc>
                <a:spcPts val="6494"/>
              </a:lnSpc>
              <a:buNone/>
            </a:pPr>
            <a:r>
              <a:rPr lang="en-US" sz="5195" kern="0" spc="-156" dirty="0">
                <a:solidFill>
                  <a:srgbClr val="FFFFFF"/>
                </a:solidFill>
                <a:latin typeface="Roboto Mono" pitchFamily="34" charset="0"/>
                <a:ea typeface="Roboto Mono" pitchFamily="34" charset="-122"/>
                <a:cs typeface="Roboto Mono" pitchFamily="34" charset="-120"/>
              </a:rPr>
              <a:t>Enhancing the User Experience</a:t>
            </a:r>
            <a:endParaRPr lang="en-US" sz="5195" dirty="0"/>
          </a:p>
        </p:txBody>
      </p:sp>
      <p:sp>
        <p:nvSpPr>
          <p:cNvPr id="8" name="Text 5"/>
          <p:cNvSpPr/>
          <p:nvPr/>
        </p:nvSpPr>
        <p:spPr>
          <a:xfrm>
            <a:off x="1173718" y="2201942"/>
            <a:ext cx="225623" cy="494824"/>
          </a:xfrm>
          <a:prstGeom prst="rect">
            <a:avLst/>
          </a:prstGeom>
          <a:noFill/>
          <a:ln/>
        </p:spPr>
        <p:txBody>
          <a:bodyPr wrap="none" rtlCol="0" anchor="t"/>
          <a:lstStyle/>
          <a:p>
            <a:pPr marL="0" indent="0" algn="ctr">
              <a:lnSpc>
                <a:spcPts val="3897"/>
              </a:lnSpc>
              <a:buNone/>
            </a:pPr>
            <a:endParaRPr lang="en-US" sz="3117" dirty="0"/>
          </a:p>
        </p:txBody>
      </p:sp>
      <p:sp>
        <p:nvSpPr>
          <p:cNvPr id="9" name="Text 6"/>
          <p:cNvSpPr/>
          <p:nvPr/>
        </p:nvSpPr>
        <p:spPr>
          <a:xfrm>
            <a:off x="989649" y="1835909"/>
            <a:ext cx="4512469" cy="412313"/>
          </a:xfrm>
          <a:prstGeom prst="rect">
            <a:avLst/>
          </a:prstGeom>
          <a:noFill/>
          <a:ln/>
        </p:spPr>
        <p:txBody>
          <a:bodyPr wrap="none" rtlCol="0" anchor="t"/>
          <a:lstStyle/>
          <a:p>
            <a:pPr marL="285750" indent="-285750">
              <a:lnSpc>
                <a:spcPts val="3247"/>
              </a:lnSpc>
              <a:buFont typeface="Wingdings" panose="05000000000000000000" pitchFamily="2" charset="2"/>
              <a:buChar char="q"/>
            </a:pPr>
            <a:r>
              <a:rPr lang="en-US" kern="0" spc="-78" dirty="0">
                <a:solidFill>
                  <a:srgbClr val="FFFFFF"/>
                </a:solidFill>
                <a:latin typeface="Arial Black" panose="020B0A04020102020204" pitchFamily="34" charset="0"/>
                <a:ea typeface="Roboto Mono" pitchFamily="34" charset="-122"/>
                <a:cs typeface="Roboto Mono" pitchFamily="34" charset="-120"/>
              </a:rPr>
              <a:t>Conversational Interface</a:t>
            </a:r>
            <a:endParaRPr lang="en-US" dirty="0">
              <a:latin typeface="Arial Black" panose="020B0A04020102020204" pitchFamily="34" charset="0"/>
            </a:endParaRPr>
          </a:p>
        </p:txBody>
      </p:sp>
      <p:sp>
        <p:nvSpPr>
          <p:cNvPr id="10" name="Text 7"/>
          <p:cNvSpPr/>
          <p:nvPr/>
        </p:nvSpPr>
        <p:spPr>
          <a:xfrm>
            <a:off x="989649" y="2406576"/>
            <a:ext cx="6207756" cy="2703690"/>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The SRM Chatbot offers a seamless and intuitive conversational interface, allowing users to interact with the system using natural language, whether through text or voice input. This user-friendly approach ensures a smooth and engaging experience for students, faculty, and staff alike.</a:t>
            </a:r>
            <a:endParaRPr lang="en-US" dirty="0"/>
          </a:p>
        </p:txBody>
      </p:sp>
      <p:sp>
        <p:nvSpPr>
          <p:cNvPr id="13" name="Text 10"/>
          <p:cNvSpPr/>
          <p:nvPr/>
        </p:nvSpPr>
        <p:spPr>
          <a:xfrm>
            <a:off x="7386221" y="1831823"/>
            <a:ext cx="3861365" cy="431088"/>
          </a:xfrm>
          <a:prstGeom prst="rect">
            <a:avLst/>
          </a:prstGeom>
          <a:noFill/>
          <a:ln/>
        </p:spPr>
        <p:txBody>
          <a:bodyPr wrap="none" rtlCol="0" anchor="t"/>
          <a:lstStyle/>
          <a:p>
            <a:pPr marL="285750" indent="-285750">
              <a:lnSpc>
                <a:spcPts val="3247"/>
              </a:lnSpc>
              <a:buFont typeface="Wingdings" panose="05000000000000000000" pitchFamily="2" charset="2"/>
              <a:buChar char="q"/>
            </a:pPr>
            <a:r>
              <a:rPr lang="en-US" kern="0" spc="-78" dirty="0">
                <a:solidFill>
                  <a:srgbClr val="FFFFFF"/>
                </a:solidFill>
                <a:latin typeface="Arial Black" panose="020B0A04020102020204" pitchFamily="34" charset="0"/>
                <a:ea typeface="Roboto Mono" pitchFamily="34" charset="-122"/>
                <a:cs typeface="Roboto Mono" pitchFamily="34" charset="-120"/>
              </a:rPr>
              <a:t>Accessibility</a:t>
            </a:r>
            <a:endParaRPr lang="en-US" dirty="0">
              <a:latin typeface="Arial Black" panose="020B0A04020102020204" pitchFamily="34" charset="0"/>
            </a:endParaRPr>
          </a:p>
        </p:txBody>
      </p:sp>
      <p:sp>
        <p:nvSpPr>
          <p:cNvPr id="14" name="Text 11"/>
          <p:cNvSpPr/>
          <p:nvPr/>
        </p:nvSpPr>
        <p:spPr>
          <a:xfrm>
            <a:off x="7386221" y="2402489"/>
            <a:ext cx="6245436" cy="2649268"/>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The chatbot is designed to be accessible across multiple platforms, including web and mobile, ensuring that users can access its services anytime, anywhere. This flexibility caters to the diverse needs and preferences of the SRM community.</a:t>
            </a:r>
            <a:endParaRPr lang="en-US" dirty="0"/>
          </a:p>
        </p:txBody>
      </p:sp>
      <p:sp>
        <p:nvSpPr>
          <p:cNvPr id="17" name="Text 14"/>
          <p:cNvSpPr/>
          <p:nvPr/>
        </p:nvSpPr>
        <p:spPr>
          <a:xfrm>
            <a:off x="989648" y="4636601"/>
            <a:ext cx="3903896" cy="377094"/>
          </a:xfrm>
          <a:prstGeom prst="rect">
            <a:avLst/>
          </a:prstGeom>
          <a:noFill/>
          <a:ln/>
        </p:spPr>
        <p:txBody>
          <a:bodyPr wrap="none" rtlCol="0" anchor="t"/>
          <a:lstStyle/>
          <a:p>
            <a:pPr marL="285750" indent="-285750">
              <a:lnSpc>
                <a:spcPts val="3247"/>
              </a:lnSpc>
              <a:buFont typeface="Wingdings" panose="05000000000000000000" pitchFamily="2" charset="2"/>
              <a:buChar char="q"/>
            </a:pPr>
            <a:r>
              <a:rPr lang="en-US" kern="0" spc="-78" dirty="0">
                <a:solidFill>
                  <a:srgbClr val="FFFFFF"/>
                </a:solidFill>
                <a:latin typeface="Arial Black" panose="020B0A04020102020204" pitchFamily="34" charset="0"/>
                <a:ea typeface="Roboto Mono" pitchFamily="34" charset="-122"/>
                <a:cs typeface="Roboto Mono" pitchFamily="34" charset="-120"/>
              </a:rPr>
              <a:t>Personalization</a:t>
            </a:r>
            <a:endParaRPr lang="en-US" dirty="0">
              <a:latin typeface="Arial Black" panose="020B0A04020102020204" pitchFamily="34" charset="0"/>
            </a:endParaRPr>
          </a:p>
        </p:txBody>
      </p:sp>
      <p:sp>
        <p:nvSpPr>
          <p:cNvPr id="18" name="Text 15"/>
          <p:cNvSpPr/>
          <p:nvPr/>
        </p:nvSpPr>
        <p:spPr>
          <a:xfrm>
            <a:off x="989647" y="5207267"/>
            <a:ext cx="6314227" cy="2703691"/>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By incorporating personalization features, the SRM Chatbot can tailor its responses and recommendations based on individual user profiles and past interactions. This level of customization enhances the user experience and ensures that each interaction is tailored to the specific needs of the individual.</a:t>
            </a:r>
            <a:endParaRPr lang="en-US" dirty="0"/>
          </a:p>
        </p:txBody>
      </p:sp>
      <p:sp>
        <p:nvSpPr>
          <p:cNvPr id="21" name="Text 18"/>
          <p:cNvSpPr/>
          <p:nvPr/>
        </p:nvSpPr>
        <p:spPr>
          <a:xfrm>
            <a:off x="7432998" y="4636600"/>
            <a:ext cx="4994862" cy="399847"/>
          </a:xfrm>
          <a:prstGeom prst="rect">
            <a:avLst/>
          </a:prstGeom>
          <a:noFill/>
          <a:ln/>
        </p:spPr>
        <p:txBody>
          <a:bodyPr wrap="none" rtlCol="0" anchor="t"/>
          <a:lstStyle/>
          <a:p>
            <a:pPr marL="285750" indent="-285750">
              <a:lnSpc>
                <a:spcPts val="3247"/>
              </a:lnSpc>
              <a:buFont typeface="Wingdings" panose="05000000000000000000" pitchFamily="2" charset="2"/>
              <a:buChar char="q"/>
            </a:pPr>
            <a:r>
              <a:rPr lang="en-US" kern="0" spc="-78" dirty="0">
                <a:solidFill>
                  <a:srgbClr val="FFFFFF"/>
                </a:solidFill>
                <a:latin typeface="Arial Black" panose="020B0A04020102020204" pitchFamily="34" charset="0"/>
                <a:ea typeface="Roboto Mono" pitchFamily="34" charset="-122"/>
                <a:cs typeface="Roboto Mono" pitchFamily="34" charset="-120"/>
              </a:rPr>
              <a:t>Continuous Improvement</a:t>
            </a:r>
            <a:endParaRPr lang="en-US" dirty="0">
              <a:latin typeface="Arial Black" panose="020B0A04020102020204" pitchFamily="34" charset="0"/>
            </a:endParaRPr>
          </a:p>
        </p:txBody>
      </p:sp>
      <p:sp>
        <p:nvSpPr>
          <p:cNvPr id="22" name="Text 19"/>
          <p:cNvSpPr/>
          <p:nvPr/>
        </p:nvSpPr>
        <p:spPr>
          <a:xfrm>
            <a:off x="7432997" y="5207267"/>
            <a:ext cx="6443347" cy="2866823"/>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The chatbot's design includes mechanisms for gathering user feedback and analytics, enabling the development team to continuously refine and enhance the system's capabilities. This commitment to improvement ensures that the SRM Chatbot remains a valuable and responsive resource for the community.</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9442133"/>
          </a:xfrm>
          <a:prstGeom prst="rect">
            <a:avLst/>
          </a:prstGeom>
          <a:solidFill>
            <a:srgbClr val="212121"/>
          </a:solidFill>
          <a:ln/>
        </p:spPr>
      </p:sp>
      <p:pic>
        <p:nvPicPr>
          <p:cNvPr id="4" name="Image 0" descr="preencoded.png"/>
          <p:cNvPicPr>
            <a:picLocks noChangeAspect="1"/>
          </p:cNvPicPr>
          <p:nvPr/>
        </p:nvPicPr>
        <p:blipFill>
          <a:blip r:embed="rId3"/>
          <a:stretch>
            <a:fillRect/>
          </a:stretch>
        </p:blipFill>
        <p:spPr>
          <a:xfrm>
            <a:off x="0" y="0"/>
            <a:ext cx="14630400" cy="9442133"/>
          </a:xfrm>
          <a:prstGeom prst="rect">
            <a:avLst/>
          </a:prstGeom>
        </p:spPr>
      </p:pic>
      <p:sp>
        <p:nvSpPr>
          <p:cNvPr id="6" name="Text 3"/>
          <p:cNvSpPr/>
          <p:nvPr/>
        </p:nvSpPr>
        <p:spPr>
          <a:xfrm>
            <a:off x="989648" y="725805"/>
            <a:ext cx="10530959" cy="824746"/>
          </a:xfrm>
          <a:prstGeom prst="rect">
            <a:avLst/>
          </a:prstGeom>
          <a:noFill/>
          <a:ln/>
        </p:spPr>
        <p:txBody>
          <a:bodyPr wrap="none" rtlCol="0" anchor="t"/>
          <a:lstStyle/>
          <a:p>
            <a:pPr marL="0" indent="0">
              <a:lnSpc>
                <a:spcPts val="6494"/>
              </a:lnSpc>
              <a:buNone/>
            </a:pPr>
            <a:r>
              <a:rPr lang="en-US" sz="5195" kern="0" spc="-156" dirty="0">
                <a:solidFill>
                  <a:srgbClr val="FFFFFF"/>
                </a:solidFill>
                <a:latin typeface="Roboto Mono" pitchFamily="34" charset="0"/>
                <a:ea typeface="Roboto Mono" pitchFamily="34" charset="-122"/>
                <a:cs typeface="Roboto Mono" pitchFamily="34" charset="-120"/>
              </a:rPr>
              <a:t>Empowering the SRM Community</a:t>
            </a:r>
            <a:endParaRPr lang="en-US" sz="5195" dirty="0"/>
          </a:p>
        </p:txBody>
      </p:sp>
      <p:sp>
        <p:nvSpPr>
          <p:cNvPr id="9" name="Text 6"/>
          <p:cNvSpPr/>
          <p:nvPr/>
        </p:nvSpPr>
        <p:spPr>
          <a:xfrm>
            <a:off x="1847255" y="2243257"/>
            <a:ext cx="3183493" cy="412313"/>
          </a:xfrm>
          <a:prstGeom prst="rect">
            <a:avLst/>
          </a:prstGeom>
          <a:noFill/>
          <a:ln/>
        </p:spPr>
        <p:txBody>
          <a:bodyPr wrap="none" rtlCol="0" anchor="t"/>
          <a:lstStyle/>
          <a:p>
            <a:pPr marL="0" indent="0">
              <a:lnSpc>
                <a:spcPts val="3247"/>
              </a:lnSpc>
              <a:buNone/>
            </a:pPr>
            <a:r>
              <a:rPr lang="en-US" kern="0" spc="-78" dirty="0">
                <a:solidFill>
                  <a:srgbClr val="FFFFFF"/>
                </a:solidFill>
                <a:latin typeface="Arial Black" panose="020B0A04020102020204" pitchFamily="34" charset="0"/>
                <a:ea typeface="Roboto Mono" pitchFamily="34" charset="-122"/>
                <a:cs typeface="Roboto Mono" pitchFamily="34" charset="-120"/>
              </a:rPr>
              <a:t>Academic Support</a:t>
            </a:r>
            <a:endParaRPr lang="en-US" dirty="0">
              <a:latin typeface="Arial Black" panose="020B0A04020102020204" pitchFamily="34" charset="0"/>
            </a:endParaRPr>
          </a:p>
        </p:txBody>
      </p:sp>
      <p:sp>
        <p:nvSpPr>
          <p:cNvPr id="10" name="Text 7"/>
          <p:cNvSpPr/>
          <p:nvPr/>
        </p:nvSpPr>
        <p:spPr>
          <a:xfrm>
            <a:off x="1847255" y="2813923"/>
            <a:ext cx="3447335" cy="4223147"/>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The SRM Chatbot serves as a valuable resource for students, providing them with easy access to faculty experts, course information, and academic support services. This empowers students to take a proactive approach to their learning and development.</a:t>
            </a:r>
            <a:endParaRPr lang="en-US" dirty="0"/>
          </a:p>
        </p:txBody>
      </p:sp>
      <p:sp>
        <p:nvSpPr>
          <p:cNvPr id="13" name="Text 10"/>
          <p:cNvSpPr/>
          <p:nvPr/>
        </p:nvSpPr>
        <p:spPr>
          <a:xfrm>
            <a:off x="6152198" y="2243258"/>
            <a:ext cx="3183493" cy="570666"/>
          </a:xfrm>
          <a:prstGeom prst="rect">
            <a:avLst/>
          </a:prstGeom>
          <a:noFill/>
          <a:ln/>
        </p:spPr>
        <p:txBody>
          <a:bodyPr wrap="square" rtlCol="0" anchor="t"/>
          <a:lstStyle/>
          <a:p>
            <a:pPr marL="0" indent="0">
              <a:lnSpc>
                <a:spcPts val="3247"/>
              </a:lnSpc>
              <a:buNone/>
            </a:pPr>
            <a:r>
              <a:rPr lang="en-US" kern="0" spc="-78" dirty="0">
                <a:solidFill>
                  <a:srgbClr val="FFFFFF"/>
                </a:solidFill>
                <a:latin typeface="Arial Black" panose="020B0A04020102020204" pitchFamily="34" charset="0"/>
                <a:ea typeface="Roboto Mono" pitchFamily="34" charset="-122"/>
                <a:cs typeface="Roboto Mono" pitchFamily="34" charset="-120"/>
              </a:rPr>
              <a:t>Faculty Engagement</a:t>
            </a:r>
            <a:endParaRPr lang="en-US" dirty="0">
              <a:latin typeface="Arial Black" panose="020B0A04020102020204" pitchFamily="34" charset="0"/>
            </a:endParaRPr>
          </a:p>
        </p:txBody>
      </p:sp>
      <p:sp>
        <p:nvSpPr>
          <p:cNvPr id="14" name="Text 11"/>
          <p:cNvSpPr/>
          <p:nvPr/>
        </p:nvSpPr>
        <p:spPr>
          <a:xfrm>
            <a:off x="6152197" y="2828610"/>
            <a:ext cx="3447336" cy="5490091"/>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By facilitating seamless connections between students and faculty, the chatbot encourages greater engagement and collaboration within the SRM community. This fosters an environment of mutual support and knowledge sharing, ultimately contributing to the institution's academic excellence.</a:t>
            </a:r>
            <a:endParaRPr lang="en-US" dirty="0"/>
          </a:p>
        </p:txBody>
      </p:sp>
      <p:sp>
        <p:nvSpPr>
          <p:cNvPr id="17" name="Text 14"/>
          <p:cNvSpPr/>
          <p:nvPr/>
        </p:nvSpPr>
        <p:spPr>
          <a:xfrm>
            <a:off x="10457140" y="2243257"/>
            <a:ext cx="3183493" cy="824627"/>
          </a:xfrm>
          <a:prstGeom prst="rect">
            <a:avLst/>
          </a:prstGeom>
          <a:noFill/>
          <a:ln/>
        </p:spPr>
        <p:txBody>
          <a:bodyPr wrap="square" rtlCol="0" anchor="t"/>
          <a:lstStyle/>
          <a:p>
            <a:pPr marL="0" indent="0">
              <a:lnSpc>
                <a:spcPts val="3247"/>
              </a:lnSpc>
              <a:buNone/>
            </a:pPr>
            <a:r>
              <a:rPr lang="en-US" kern="0" spc="-78" dirty="0">
                <a:solidFill>
                  <a:srgbClr val="FFFFFF"/>
                </a:solidFill>
                <a:latin typeface="Arial Black" panose="020B0A04020102020204" pitchFamily="34" charset="0"/>
                <a:ea typeface="Roboto Mono" pitchFamily="34" charset="-122"/>
                <a:cs typeface="Roboto Mono" pitchFamily="34" charset="-120"/>
              </a:rPr>
              <a:t>Institutional Efficiency</a:t>
            </a:r>
            <a:endParaRPr lang="en-US" dirty="0">
              <a:latin typeface="Arial Black" panose="020B0A04020102020204" pitchFamily="34" charset="0"/>
            </a:endParaRPr>
          </a:p>
        </p:txBody>
      </p:sp>
      <p:sp>
        <p:nvSpPr>
          <p:cNvPr id="18" name="Text 15"/>
          <p:cNvSpPr/>
          <p:nvPr/>
        </p:nvSpPr>
        <p:spPr>
          <a:xfrm>
            <a:off x="10480840" y="2813923"/>
            <a:ext cx="3537640" cy="5490091"/>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The chatbot's ability to handle a wide range of inquiries and provide timely responses helps to streamline administrative processes and reduce the burden on campus resources. This increased efficiency benefits both students and faculty, allowing them to focus on their core academic and research activities.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chemeClr val="tx1">
              <a:lumMod val="85000"/>
              <a:lumOff val="15000"/>
            </a:schemeClr>
          </a:solidFill>
          <a:ln/>
        </p:spPr>
        <p:txBody>
          <a:bodyPr/>
          <a:lstStyle/>
          <a:p>
            <a:endParaRPr lang="en-IN" dirty="0"/>
          </a:p>
        </p:txBody>
      </p:sp>
      <p:pic>
        <p:nvPicPr>
          <p:cNvPr id="4" name="Image 0" descr="preencoded.png"/>
          <p:cNvPicPr>
            <a:picLocks noChangeAspect="1"/>
          </p:cNvPicPr>
          <p:nvPr/>
        </p:nvPicPr>
        <p:blipFill rotWithShape="1">
          <a:blip r:embed="rId3"/>
          <a:srcRect l="502" t="1537" r="-502" b="9683"/>
          <a:stretch/>
        </p:blipFill>
        <p:spPr>
          <a:xfrm>
            <a:off x="9564483" y="-14228"/>
            <a:ext cx="4280975" cy="8229600"/>
          </a:xfrm>
          <a:prstGeom prst="rect">
            <a:avLst/>
          </a:prstGeom>
        </p:spPr>
      </p:pic>
      <p:sp>
        <p:nvSpPr>
          <p:cNvPr id="5" name="Text 2"/>
          <p:cNvSpPr/>
          <p:nvPr/>
        </p:nvSpPr>
        <p:spPr>
          <a:xfrm>
            <a:off x="989648" y="321607"/>
            <a:ext cx="6769894" cy="824746"/>
          </a:xfrm>
          <a:prstGeom prst="rect">
            <a:avLst/>
          </a:prstGeom>
          <a:noFill/>
          <a:ln/>
        </p:spPr>
        <p:txBody>
          <a:bodyPr wrap="none" rtlCol="0" anchor="t"/>
          <a:lstStyle/>
          <a:p>
            <a:pPr marL="0" indent="0">
              <a:lnSpc>
                <a:spcPts val="6494"/>
              </a:lnSpc>
              <a:buNone/>
            </a:pPr>
            <a:r>
              <a:rPr lang="en-US" sz="5195" kern="0" spc="-156" dirty="0">
                <a:solidFill>
                  <a:srgbClr val="FFFFFF"/>
                </a:solidFill>
                <a:latin typeface="Roboto Mono" pitchFamily="34" charset="0"/>
                <a:ea typeface="Roboto Mono" pitchFamily="34" charset="-122"/>
                <a:cs typeface="Roboto Mono" pitchFamily="34" charset="-120"/>
              </a:rPr>
              <a:t>Expanding Horizons</a:t>
            </a:r>
            <a:endParaRPr lang="en-US" sz="5195" dirty="0"/>
          </a:p>
        </p:txBody>
      </p:sp>
      <p:pic>
        <p:nvPicPr>
          <p:cNvPr id="6" name="Image 1" descr="preencoded.png"/>
          <p:cNvPicPr>
            <a:picLocks noChangeAspect="1"/>
          </p:cNvPicPr>
          <p:nvPr/>
        </p:nvPicPr>
        <p:blipFill>
          <a:blip r:embed="rId4"/>
          <a:stretch>
            <a:fillRect/>
          </a:stretch>
        </p:blipFill>
        <p:spPr>
          <a:xfrm>
            <a:off x="989648" y="1455975"/>
            <a:ext cx="1319570" cy="2168366"/>
          </a:xfrm>
          <a:prstGeom prst="rect">
            <a:avLst/>
          </a:prstGeom>
        </p:spPr>
      </p:pic>
      <p:sp>
        <p:nvSpPr>
          <p:cNvPr id="7" name="Text 3"/>
          <p:cNvSpPr/>
          <p:nvPr/>
        </p:nvSpPr>
        <p:spPr>
          <a:xfrm>
            <a:off x="2705100" y="1351632"/>
            <a:ext cx="4197031" cy="412313"/>
          </a:xfrm>
          <a:prstGeom prst="rect">
            <a:avLst/>
          </a:prstGeom>
          <a:noFill/>
          <a:ln/>
        </p:spPr>
        <p:txBody>
          <a:bodyPr wrap="none" rtlCol="0" anchor="t"/>
          <a:lstStyle/>
          <a:p>
            <a:pPr marL="0" indent="0" algn="l">
              <a:lnSpc>
                <a:spcPts val="3247"/>
              </a:lnSpc>
              <a:buNone/>
            </a:pPr>
            <a:r>
              <a:rPr lang="en-US" sz="2000" kern="0" spc="-78" dirty="0">
                <a:solidFill>
                  <a:srgbClr val="FFFFFF"/>
                </a:solidFill>
                <a:latin typeface="Arial Black" panose="020B0A04020102020204" pitchFamily="34" charset="0"/>
                <a:ea typeface="Roboto Mono" pitchFamily="34" charset="-122"/>
                <a:cs typeface="Roboto Mono" pitchFamily="34" charset="-120"/>
              </a:rPr>
              <a:t>Multilingual Support</a:t>
            </a:r>
            <a:endParaRPr lang="en-US" sz="2000" dirty="0">
              <a:latin typeface="Arial Black" panose="020B0A04020102020204" pitchFamily="34" charset="0"/>
            </a:endParaRPr>
          </a:p>
        </p:txBody>
      </p:sp>
      <p:sp>
        <p:nvSpPr>
          <p:cNvPr id="8" name="Text 4"/>
          <p:cNvSpPr/>
          <p:nvPr/>
        </p:nvSpPr>
        <p:spPr>
          <a:xfrm>
            <a:off x="2697480" y="1701022"/>
            <a:ext cx="6082061" cy="2111573"/>
          </a:xfrm>
          <a:prstGeom prst="rect">
            <a:avLst/>
          </a:prstGeom>
          <a:noFill/>
          <a:ln/>
        </p:spPr>
        <p:txBody>
          <a:bodyPr wrap="square" rtlCol="0" anchor="t"/>
          <a:lstStyle/>
          <a:p>
            <a:pPr marL="0" indent="0" algn="l">
              <a:lnSpc>
                <a:spcPts val="3325"/>
              </a:lnSpc>
              <a:buNone/>
            </a:pPr>
            <a:r>
              <a:rPr lang="en-US" sz="2000" kern="0" spc="-42" dirty="0">
                <a:solidFill>
                  <a:srgbClr val="E5E0DF"/>
                </a:solidFill>
                <a:latin typeface="Roboto" pitchFamily="34" charset="0"/>
                <a:ea typeface="Roboto" pitchFamily="34" charset="-122"/>
                <a:cs typeface="Roboto" pitchFamily="34" charset="-120"/>
              </a:rPr>
              <a:t>To cater to the diverse demographics of the SRM community, future enhancements to the chatbot may include the integration of multilingual capabilities, allowing users to interact in their preferred languages.</a:t>
            </a:r>
            <a:endParaRPr lang="en-US" sz="2000" dirty="0"/>
          </a:p>
        </p:txBody>
      </p:sp>
      <p:pic>
        <p:nvPicPr>
          <p:cNvPr id="9" name="Image 2" descr="preencoded.png"/>
          <p:cNvPicPr>
            <a:picLocks noChangeAspect="1"/>
          </p:cNvPicPr>
          <p:nvPr/>
        </p:nvPicPr>
        <p:blipFill>
          <a:blip r:embed="rId5"/>
          <a:stretch>
            <a:fillRect/>
          </a:stretch>
        </p:blipFill>
        <p:spPr>
          <a:xfrm>
            <a:off x="967650" y="3812595"/>
            <a:ext cx="1319570" cy="2168367"/>
          </a:xfrm>
          <a:prstGeom prst="rect">
            <a:avLst/>
          </a:prstGeom>
        </p:spPr>
      </p:pic>
      <p:sp>
        <p:nvSpPr>
          <p:cNvPr id="10" name="Text 5"/>
          <p:cNvSpPr/>
          <p:nvPr/>
        </p:nvSpPr>
        <p:spPr>
          <a:xfrm>
            <a:off x="2697480" y="3734816"/>
            <a:ext cx="5665985" cy="412313"/>
          </a:xfrm>
          <a:prstGeom prst="rect">
            <a:avLst/>
          </a:prstGeom>
          <a:noFill/>
          <a:ln/>
        </p:spPr>
        <p:txBody>
          <a:bodyPr wrap="none" rtlCol="0" anchor="t"/>
          <a:lstStyle/>
          <a:p>
            <a:pPr marL="0" indent="0" algn="l">
              <a:lnSpc>
                <a:spcPts val="3247"/>
              </a:lnSpc>
              <a:buNone/>
            </a:pPr>
            <a:r>
              <a:rPr lang="en-US" sz="2000" kern="0" spc="-78" dirty="0">
                <a:solidFill>
                  <a:srgbClr val="FFFFFF"/>
                </a:solidFill>
                <a:latin typeface="Arial Black" panose="020B0A04020102020204" pitchFamily="34" charset="0"/>
                <a:ea typeface="Roboto Mono" pitchFamily="34" charset="-122"/>
                <a:cs typeface="Roboto Mono" pitchFamily="34" charset="-120"/>
              </a:rPr>
              <a:t>Intelligent Recommendations</a:t>
            </a:r>
            <a:endParaRPr lang="en-US" sz="2000" dirty="0">
              <a:latin typeface="Arial Black" panose="020B0A04020102020204" pitchFamily="34" charset="0"/>
            </a:endParaRPr>
          </a:p>
        </p:txBody>
      </p:sp>
      <p:sp>
        <p:nvSpPr>
          <p:cNvPr id="11" name="Text 6"/>
          <p:cNvSpPr/>
          <p:nvPr/>
        </p:nvSpPr>
        <p:spPr>
          <a:xfrm>
            <a:off x="2681297" y="4100572"/>
            <a:ext cx="6082061" cy="2111573"/>
          </a:xfrm>
          <a:prstGeom prst="rect">
            <a:avLst/>
          </a:prstGeom>
          <a:noFill/>
          <a:ln/>
        </p:spPr>
        <p:txBody>
          <a:bodyPr wrap="square" rtlCol="0" anchor="t"/>
          <a:lstStyle/>
          <a:p>
            <a:pPr marL="0" indent="0" algn="l">
              <a:lnSpc>
                <a:spcPts val="3325"/>
              </a:lnSpc>
              <a:buNone/>
            </a:pPr>
            <a:r>
              <a:rPr lang="en-US" sz="2000" kern="0" spc="-42" dirty="0">
                <a:solidFill>
                  <a:srgbClr val="E5E0DF"/>
                </a:solidFill>
                <a:latin typeface="Roboto" pitchFamily="34" charset="0"/>
                <a:ea typeface="Roboto" pitchFamily="34" charset="-122"/>
                <a:cs typeface="Roboto" pitchFamily="34" charset="-120"/>
              </a:rPr>
              <a:t>Incorporating advanced machine learning techniques, the chatbot could provide personalized recommendations for courses, events, and campus resources based on individual user preferences and academic goals.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10200561"/>
          </a:xfrm>
          <a:prstGeom prst="rect">
            <a:avLst/>
          </a:prstGeom>
          <a:solidFill>
            <a:srgbClr val="212121"/>
          </a:solidFill>
          <a:ln/>
        </p:spPr>
      </p:sp>
      <p:pic>
        <p:nvPicPr>
          <p:cNvPr id="4" name="Image 0" descr="preencoded.png"/>
          <p:cNvPicPr>
            <a:picLocks noChangeAspect="1"/>
          </p:cNvPicPr>
          <p:nvPr/>
        </p:nvPicPr>
        <p:blipFill>
          <a:blip r:embed="rId3"/>
          <a:stretch>
            <a:fillRect/>
          </a:stretch>
        </p:blipFill>
        <p:spPr>
          <a:xfrm>
            <a:off x="0" y="0"/>
            <a:ext cx="14630400" cy="10200561"/>
          </a:xfrm>
          <a:prstGeom prst="rect">
            <a:avLst/>
          </a:prstGeom>
        </p:spPr>
      </p:pic>
      <p:sp>
        <p:nvSpPr>
          <p:cNvPr id="5" name="Shape 2"/>
          <p:cNvSpPr/>
          <p:nvPr/>
        </p:nvSpPr>
        <p:spPr>
          <a:xfrm>
            <a:off x="0" y="0"/>
            <a:ext cx="14630400" cy="10200561"/>
          </a:xfrm>
          <a:prstGeom prst="rect">
            <a:avLst/>
          </a:prstGeom>
          <a:solidFill>
            <a:srgbClr val="212121">
              <a:alpha val="80000"/>
            </a:srgbClr>
          </a:solidFill>
          <a:ln/>
        </p:spPr>
      </p:sp>
      <p:sp>
        <p:nvSpPr>
          <p:cNvPr id="6" name="Text 3"/>
          <p:cNvSpPr/>
          <p:nvPr/>
        </p:nvSpPr>
        <p:spPr>
          <a:xfrm>
            <a:off x="1880473" y="118287"/>
            <a:ext cx="10530959" cy="824746"/>
          </a:xfrm>
          <a:prstGeom prst="rect">
            <a:avLst/>
          </a:prstGeom>
          <a:noFill/>
          <a:ln/>
        </p:spPr>
        <p:txBody>
          <a:bodyPr wrap="none" rtlCol="0" anchor="t"/>
          <a:lstStyle/>
          <a:p>
            <a:pPr marL="0" indent="0">
              <a:lnSpc>
                <a:spcPts val="6494"/>
              </a:lnSpc>
              <a:buNone/>
            </a:pPr>
            <a:r>
              <a:rPr lang="en-US" sz="5195" kern="0" spc="-156" dirty="0">
                <a:solidFill>
                  <a:srgbClr val="FFFFFF"/>
                </a:solidFill>
                <a:latin typeface="Roboto Mono" pitchFamily="34" charset="0"/>
                <a:ea typeface="Roboto Mono" pitchFamily="34" charset="-122"/>
                <a:cs typeface="Roboto Mono" pitchFamily="34" charset="-120"/>
              </a:rPr>
              <a:t>Fostering a Connected Campus</a:t>
            </a:r>
            <a:endParaRPr lang="en-US" sz="5195" dirty="0"/>
          </a:p>
        </p:txBody>
      </p:sp>
      <p:sp>
        <p:nvSpPr>
          <p:cNvPr id="7" name="Shape 4"/>
          <p:cNvSpPr/>
          <p:nvPr/>
        </p:nvSpPr>
        <p:spPr>
          <a:xfrm>
            <a:off x="398621" y="1101387"/>
            <a:ext cx="6684963" cy="2948436"/>
          </a:xfrm>
          <a:prstGeom prst="roundRect">
            <a:avLst>
              <a:gd name="adj" fmla="val 4360"/>
            </a:avLst>
          </a:prstGeom>
          <a:solidFill>
            <a:srgbClr val="0F0F0F"/>
          </a:solidFill>
          <a:ln/>
        </p:spPr>
        <p:txBody>
          <a:bodyPr/>
          <a:lstStyle/>
          <a:p>
            <a:endParaRPr lang="en-IN" dirty="0"/>
          </a:p>
        </p:txBody>
      </p:sp>
      <p:sp>
        <p:nvSpPr>
          <p:cNvPr id="8" name="Text 5"/>
          <p:cNvSpPr/>
          <p:nvPr/>
        </p:nvSpPr>
        <p:spPr>
          <a:xfrm>
            <a:off x="628606" y="1227114"/>
            <a:ext cx="4441178" cy="412313"/>
          </a:xfrm>
          <a:prstGeom prst="rect">
            <a:avLst/>
          </a:prstGeom>
          <a:noFill/>
          <a:ln/>
        </p:spPr>
        <p:txBody>
          <a:bodyPr wrap="none" rtlCol="0" anchor="t"/>
          <a:lstStyle/>
          <a:p>
            <a:pPr marL="0" indent="0">
              <a:lnSpc>
                <a:spcPts val="3247"/>
              </a:lnSpc>
              <a:buNone/>
            </a:pPr>
            <a:r>
              <a:rPr lang="en-US" kern="0" spc="-78" dirty="0">
                <a:solidFill>
                  <a:srgbClr val="FFFFFF"/>
                </a:solidFill>
                <a:latin typeface="Roboto Mono" pitchFamily="34" charset="0"/>
                <a:ea typeface="Roboto Mono" pitchFamily="34" charset="-122"/>
                <a:cs typeface="Roboto Mono" pitchFamily="34" charset="-120"/>
              </a:rPr>
              <a:t>Collaborative Learning</a:t>
            </a:r>
            <a:endParaRPr lang="en-US" dirty="0"/>
          </a:p>
        </p:txBody>
      </p:sp>
      <p:sp>
        <p:nvSpPr>
          <p:cNvPr id="9" name="Text 6"/>
          <p:cNvSpPr/>
          <p:nvPr/>
        </p:nvSpPr>
        <p:spPr>
          <a:xfrm>
            <a:off x="515937" y="1797781"/>
            <a:ext cx="6276044" cy="2533888"/>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The SRM Chatbot's ability to connect students with faculty experts and campus resources promotes a culture of collaborative learning, where students can actively engage with their professors and peers to deepen their understanding of course material and explore new areas of interest.</a:t>
            </a:r>
            <a:endParaRPr lang="en-US" dirty="0"/>
          </a:p>
        </p:txBody>
      </p:sp>
      <p:sp>
        <p:nvSpPr>
          <p:cNvPr id="10" name="Shape 7"/>
          <p:cNvSpPr/>
          <p:nvPr/>
        </p:nvSpPr>
        <p:spPr>
          <a:xfrm>
            <a:off x="7599521" y="1076981"/>
            <a:ext cx="6514942" cy="2948436"/>
          </a:xfrm>
          <a:prstGeom prst="roundRect">
            <a:avLst>
              <a:gd name="adj" fmla="val 4360"/>
            </a:avLst>
          </a:prstGeom>
          <a:solidFill>
            <a:srgbClr val="0F0F0F"/>
          </a:solidFill>
          <a:ln/>
        </p:spPr>
      </p:sp>
      <p:sp>
        <p:nvSpPr>
          <p:cNvPr id="11" name="Text 8"/>
          <p:cNvSpPr/>
          <p:nvPr/>
        </p:nvSpPr>
        <p:spPr>
          <a:xfrm>
            <a:off x="7621198" y="1227114"/>
            <a:ext cx="5046724" cy="412313"/>
          </a:xfrm>
          <a:prstGeom prst="rect">
            <a:avLst/>
          </a:prstGeom>
          <a:noFill/>
          <a:ln/>
        </p:spPr>
        <p:txBody>
          <a:bodyPr wrap="none" rtlCol="0" anchor="t"/>
          <a:lstStyle/>
          <a:p>
            <a:pPr marL="0" indent="0">
              <a:lnSpc>
                <a:spcPts val="3247"/>
              </a:lnSpc>
              <a:buNone/>
            </a:pPr>
            <a:r>
              <a:rPr lang="en-US" kern="0" spc="-78" dirty="0">
                <a:solidFill>
                  <a:srgbClr val="FFFFFF"/>
                </a:solidFill>
                <a:latin typeface="Roboto Mono" pitchFamily="34" charset="0"/>
                <a:ea typeface="Roboto Mono" pitchFamily="34" charset="-122"/>
                <a:cs typeface="Roboto Mono" pitchFamily="34" charset="-120"/>
              </a:rPr>
              <a:t>Streamlined Communication</a:t>
            </a:r>
            <a:endParaRPr lang="en-US" dirty="0"/>
          </a:p>
        </p:txBody>
      </p:sp>
      <p:sp>
        <p:nvSpPr>
          <p:cNvPr id="12" name="Text 9"/>
          <p:cNvSpPr/>
          <p:nvPr/>
        </p:nvSpPr>
        <p:spPr>
          <a:xfrm>
            <a:off x="7621198" y="1773374"/>
            <a:ext cx="6523903" cy="2533888"/>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By providing a centralized platform for students to access information and seek support, the chatbot helps to streamline communication within the SRM community, ensuring that everyone can easily navigate the campus resources and services available to them.</a:t>
            </a:r>
            <a:endParaRPr lang="en-US" dirty="0"/>
          </a:p>
        </p:txBody>
      </p:sp>
      <p:sp>
        <p:nvSpPr>
          <p:cNvPr id="13" name="Shape 10"/>
          <p:cNvSpPr/>
          <p:nvPr/>
        </p:nvSpPr>
        <p:spPr>
          <a:xfrm>
            <a:off x="398621" y="4455653"/>
            <a:ext cx="6650581" cy="2948436"/>
          </a:xfrm>
          <a:prstGeom prst="roundRect">
            <a:avLst>
              <a:gd name="adj" fmla="val 4360"/>
            </a:avLst>
          </a:prstGeom>
          <a:solidFill>
            <a:srgbClr val="0F0F0F"/>
          </a:solidFill>
          <a:ln/>
        </p:spPr>
        <p:txBody>
          <a:bodyPr/>
          <a:lstStyle/>
          <a:p>
            <a:endParaRPr lang="en-IN" dirty="0"/>
          </a:p>
        </p:txBody>
      </p:sp>
      <p:sp>
        <p:nvSpPr>
          <p:cNvPr id="14" name="Text 11"/>
          <p:cNvSpPr/>
          <p:nvPr/>
        </p:nvSpPr>
        <p:spPr>
          <a:xfrm>
            <a:off x="515937" y="4635920"/>
            <a:ext cx="4037354" cy="412313"/>
          </a:xfrm>
          <a:prstGeom prst="rect">
            <a:avLst/>
          </a:prstGeom>
          <a:noFill/>
          <a:ln/>
        </p:spPr>
        <p:txBody>
          <a:bodyPr wrap="none" rtlCol="0" anchor="t"/>
          <a:lstStyle/>
          <a:p>
            <a:pPr marL="0" indent="0">
              <a:lnSpc>
                <a:spcPts val="3247"/>
              </a:lnSpc>
              <a:buNone/>
            </a:pPr>
            <a:r>
              <a:rPr lang="en-US" kern="0" spc="-78" dirty="0">
                <a:solidFill>
                  <a:srgbClr val="FFFFFF"/>
                </a:solidFill>
                <a:latin typeface="Roboto Mono" pitchFamily="34" charset="0"/>
                <a:ea typeface="Roboto Mono" pitchFamily="34" charset="-122"/>
                <a:cs typeface="Roboto Mono" pitchFamily="34" charset="-120"/>
              </a:rPr>
              <a:t>Fostering Engagement</a:t>
            </a:r>
            <a:endParaRPr lang="en-US" dirty="0"/>
          </a:p>
        </p:txBody>
      </p:sp>
      <p:sp>
        <p:nvSpPr>
          <p:cNvPr id="15" name="Text 12"/>
          <p:cNvSpPr/>
          <p:nvPr/>
        </p:nvSpPr>
        <p:spPr>
          <a:xfrm>
            <a:off x="511855" y="5100280"/>
            <a:ext cx="6083323" cy="2533888"/>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The chatbot's user-friendly interface and personalized recommendations encourage students to actively engage with the SRM community, fostering a sense of belonging and promoting their overall academic and personal development.</a:t>
            </a:r>
            <a:endParaRPr lang="en-US" dirty="0"/>
          </a:p>
        </p:txBody>
      </p:sp>
      <p:sp>
        <p:nvSpPr>
          <p:cNvPr id="16" name="Shape 13"/>
          <p:cNvSpPr/>
          <p:nvPr/>
        </p:nvSpPr>
        <p:spPr>
          <a:xfrm>
            <a:off x="7599521" y="4508398"/>
            <a:ext cx="6514942" cy="2895691"/>
          </a:xfrm>
          <a:prstGeom prst="roundRect">
            <a:avLst>
              <a:gd name="adj" fmla="val 4360"/>
            </a:avLst>
          </a:prstGeom>
          <a:solidFill>
            <a:srgbClr val="0F0F0F"/>
          </a:solidFill>
          <a:ln/>
        </p:spPr>
        <p:txBody>
          <a:bodyPr/>
          <a:lstStyle/>
          <a:p>
            <a:endParaRPr lang="en-IN" dirty="0"/>
          </a:p>
        </p:txBody>
      </p:sp>
      <p:sp>
        <p:nvSpPr>
          <p:cNvPr id="17" name="Text 14"/>
          <p:cNvSpPr/>
          <p:nvPr/>
        </p:nvSpPr>
        <p:spPr>
          <a:xfrm>
            <a:off x="7621198" y="4575983"/>
            <a:ext cx="4441178" cy="412313"/>
          </a:xfrm>
          <a:prstGeom prst="rect">
            <a:avLst/>
          </a:prstGeom>
          <a:noFill/>
          <a:ln/>
        </p:spPr>
        <p:txBody>
          <a:bodyPr wrap="none" rtlCol="0" anchor="t"/>
          <a:lstStyle/>
          <a:p>
            <a:pPr marL="0" indent="0">
              <a:lnSpc>
                <a:spcPts val="3247"/>
              </a:lnSpc>
              <a:buNone/>
            </a:pPr>
            <a:r>
              <a:rPr lang="en-US" kern="0" spc="-78" dirty="0">
                <a:solidFill>
                  <a:srgbClr val="FFFFFF"/>
                </a:solidFill>
                <a:latin typeface="Roboto Mono" pitchFamily="34" charset="0"/>
                <a:ea typeface="Roboto Mono" pitchFamily="34" charset="-122"/>
                <a:cs typeface="Roboto Mono" pitchFamily="34" charset="-120"/>
              </a:rPr>
              <a:t>Continuous Improvement</a:t>
            </a:r>
            <a:endParaRPr lang="en-US" dirty="0"/>
          </a:p>
        </p:txBody>
      </p:sp>
      <p:sp>
        <p:nvSpPr>
          <p:cNvPr id="18" name="Text 15"/>
          <p:cNvSpPr/>
          <p:nvPr/>
        </p:nvSpPr>
        <p:spPr>
          <a:xfrm>
            <a:off x="7630928" y="5048233"/>
            <a:ext cx="6083323" cy="2533888"/>
          </a:xfrm>
          <a:prstGeom prst="rect">
            <a:avLst/>
          </a:prstGeom>
          <a:noFill/>
          <a:ln/>
        </p:spPr>
        <p:txBody>
          <a:bodyPr wrap="square" rtlCol="0" anchor="t"/>
          <a:lstStyle/>
          <a:p>
            <a:pPr marL="0" indent="0">
              <a:lnSpc>
                <a:spcPts val="3325"/>
              </a:lnSpc>
              <a:buNone/>
            </a:pPr>
            <a:r>
              <a:rPr lang="en-US" kern="0" spc="-42" dirty="0">
                <a:solidFill>
                  <a:srgbClr val="E5E0DF"/>
                </a:solidFill>
                <a:latin typeface="Roboto" pitchFamily="34" charset="0"/>
                <a:ea typeface="Roboto" pitchFamily="34" charset="-122"/>
                <a:cs typeface="Roboto" pitchFamily="34" charset="-120"/>
              </a:rPr>
              <a:t>The SRM Chatbot's commitment to continuous improvement, driven by user feedback and data analytics, ensures that the system remains a valuable and responsive resource for the campus community, adapting to their evolving needs and preferences.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2382" y="-33038"/>
            <a:ext cx="14630400" cy="12452628"/>
          </a:xfrm>
          <a:prstGeom prst="rect">
            <a:avLst/>
          </a:prstGeom>
          <a:solidFill>
            <a:srgbClr val="212121"/>
          </a:solidFill>
          <a:ln/>
        </p:spPr>
      </p:sp>
      <p:sp>
        <p:nvSpPr>
          <p:cNvPr id="4" name="Text 2"/>
          <p:cNvSpPr/>
          <p:nvPr/>
        </p:nvSpPr>
        <p:spPr>
          <a:xfrm>
            <a:off x="508000" y="263962"/>
            <a:ext cx="13279120" cy="1649492"/>
          </a:xfrm>
          <a:prstGeom prst="rect">
            <a:avLst/>
          </a:prstGeom>
          <a:noFill/>
          <a:ln/>
        </p:spPr>
        <p:txBody>
          <a:bodyPr wrap="square" rtlCol="0" anchor="t"/>
          <a:lstStyle/>
          <a:p>
            <a:pPr marL="0" indent="0">
              <a:lnSpc>
                <a:spcPts val="6494"/>
              </a:lnSpc>
              <a:buNone/>
            </a:pPr>
            <a:r>
              <a:rPr lang="en-US" sz="5195" kern="0" spc="-156" dirty="0">
                <a:solidFill>
                  <a:srgbClr val="FFFFFF"/>
                </a:solidFill>
                <a:latin typeface="Roboto Mono" pitchFamily="34" charset="0"/>
                <a:ea typeface="Roboto Mono" pitchFamily="34" charset="-122"/>
                <a:cs typeface="Roboto Mono" pitchFamily="34" charset="-120"/>
              </a:rPr>
              <a:t>Conclusion: </a:t>
            </a:r>
          </a:p>
          <a:p>
            <a:pPr marL="0" indent="0">
              <a:lnSpc>
                <a:spcPts val="6494"/>
              </a:lnSpc>
              <a:buNone/>
            </a:pPr>
            <a:r>
              <a:rPr lang="en-US" sz="5195" kern="0" spc="-156" dirty="0">
                <a:solidFill>
                  <a:srgbClr val="FFFFFF"/>
                </a:solidFill>
                <a:latin typeface="Roboto Mono" pitchFamily="34" charset="0"/>
                <a:ea typeface="Roboto Mono" pitchFamily="34" charset="-122"/>
                <a:cs typeface="Roboto Mono" pitchFamily="34" charset="-120"/>
              </a:rPr>
              <a:t>A Transformative Chatbot</a:t>
            </a:r>
            <a:endParaRPr lang="en-US" sz="5195" dirty="0"/>
          </a:p>
        </p:txBody>
      </p:sp>
      <p:pic>
        <p:nvPicPr>
          <p:cNvPr id="5" name="Image 0" descr="preencoded.png"/>
          <p:cNvPicPr>
            <a:picLocks noChangeAspect="1"/>
          </p:cNvPicPr>
          <p:nvPr/>
        </p:nvPicPr>
        <p:blipFill>
          <a:blip r:embed="rId3"/>
          <a:stretch>
            <a:fillRect/>
          </a:stretch>
        </p:blipFill>
        <p:spPr>
          <a:xfrm>
            <a:off x="9880243" y="189666"/>
            <a:ext cx="3953113" cy="2443163"/>
          </a:xfrm>
          <a:prstGeom prst="rect">
            <a:avLst/>
          </a:prstGeom>
        </p:spPr>
      </p:pic>
      <p:sp>
        <p:nvSpPr>
          <p:cNvPr id="6" name="Text 3"/>
          <p:cNvSpPr/>
          <p:nvPr/>
        </p:nvSpPr>
        <p:spPr>
          <a:xfrm>
            <a:off x="989648" y="5676067"/>
            <a:ext cx="3953113" cy="824627"/>
          </a:xfrm>
          <a:prstGeom prst="rect">
            <a:avLst/>
          </a:prstGeom>
          <a:noFill/>
          <a:ln/>
        </p:spPr>
        <p:txBody>
          <a:bodyPr wrap="square" rtlCol="0" anchor="t"/>
          <a:lstStyle/>
          <a:p>
            <a:pPr marL="0" indent="0" algn="l">
              <a:lnSpc>
                <a:spcPts val="3247"/>
              </a:lnSpc>
              <a:buNone/>
            </a:pPr>
            <a:endParaRPr lang="en-US" sz="2598" dirty="0"/>
          </a:p>
        </p:txBody>
      </p:sp>
      <p:sp>
        <p:nvSpPr>
          <p:cNvPr id="7" name="Text 4"/>
          <p:cNvSpPr/>
          <p:nvPr/>
        </p:nvSpPr>
        <p:spPr>
          <a:xfrm>
            <a:off x="593765" y="1927842"/>
            <a:ext cx="8908928" cy="5067776"/>
          </a:xfrm>
          <a:prstGeom prst="rect">
            <a:avLst/>
          </a:prstGeom>
          <a:noFill/>
          <a:ln/>
        </p:spPr>
        <p:txBody>
          <a:bodyPr wrap="square" rtlCol="0" anchor="t"/>
          <a:lstStyle/>
          <a:p>
            <a:pPr>
              <a:lnSpc>
                <a:spcPts val="3325"/>
              </a:lnSpc>
            </a:pPr>
            <a:r>
              <a:rPr lang="en-US" sz="2000" kern="0" spc="-42" dirty="0">
                <a:solidFill>
                  <a:srgbClr val="E5E0DF"/>
                </a:solidFill>
                <a:latin typeface="Roboto" pitchFamily="34" charset="0"/>
                <a:ea typeface="Roboto" pitchFamily="34" charset="-122"/>
                <a:cs typeface="Roboto" pitchFamily="34" charset="-120"/>
              </a:rPr>
              <a:t>The SRM Chatbot represents a significant step forward in fostering collaboration and engagement within the SRM Institute of Science and Technology community. By seamlessly connecting students with faculty experts and campus resources, the chatbot has become a valuable tool for academic support and professional development. Powered by advanced machine learning and natural language processing techniques, the SRM Chatbot showcases the institution's commitment to embracing innovative technologies and leveraging them to enhance the educational experience for all stakeholders. As the SRM Chatbot continues to evolve and expand its capabilities, it holds the potential to transform the campus experience, empowering students, faculty, and staff to engage more deeply with the institution and unlock new opportunities for growth and success.</a:t>
            </a:r>
            <a:endParaRPr lang="en-US" sz="2000" dirty="0"/>
          </a:p>
          <a:p>
            <a:pPr marL="0" indent="0" algn="l">
              <a:lnSpc>
                <a:spcPts val="3325"/>
              </a:lnSpc>
              <a:buNone/>
            </a:pPr>
            <a:endParaRPr lang="en-US" dirty="0"/>
          </a:p>
        </p:txBody>
      </p:sp>
      <p:pic>
        <p:nvPicPr>
          <p:cNvPr id="8" name="Image 1" descr="preencoded.png"/>
          <p:cNvPicPr>
            <a:picLocks noChangeAspect="1"/>
          </p:cNvPicPr>
          <p:nvPr/>
        </p:nvPicPr>
        <p:blipFill>
          <a:blip r:embed="rId4"/>
          <a:stretch>
            <a:fillRect/>
          </a:stretch>
        </p:blipFill>
        <p:spPr>
          <a:xfrm>
            <a:off x="9872585" y="5233709"/>
            <a:ext cx="3953113" cy="2443163"/>
          </a:xfrm>
          <a:prstGeom prst="rect">
            <a:avLst/>
          </a:prstGeom>
        </p:spPr>
      </p:pic>
      <p:sp>
        <p:nvSpPr>
          <p:cNvPr id="9" name="Text 5"/>
          <p:cNvSpPr/>
          <p:nvPr/>
        </p:nvSpPr>
        <p:spPr>
          <a:xfrm>
            <a:off x="5338643" y="5676067"/>
            <a:ext cx="3948351" cy="412313"/>
          </a:xfrm>
          <a:prstGeom prst="rect">
            <a:avLst/>
          </a:prstGeom>
          <a:noFill/>
          <a:ln/>
        </p:spPr>
        <p:txBody>
          <a:bodyPr wrap="none" rtlCol="0" anchor="t"/>
          <a:lstStyle/>
          <a:p>
            <a:pPr marL="0" indent="0" algn="l">
              <a:lnSpc>
                <a:spcPts val="3247"/>
              </a:lnSpc>
              <a:buNone/>
            </a:pPr>
            <a:endParaRPr lang="en-US" sz="2598" dirty="0"/>
          </a:p>
        </p:txBody>
      </p:sp>
      <p:pic>
        <p:nvPicPr>
          <p:cNvPr id="11" name="Image 2" descr="preencoded.png"/>
          <p:cNvPicPr>
            <a:picLocks noChangeAspect="1"/>
          </p:cNvPicPr>
          <p:nvPr/>
        </p:nvPicPr>
        <p:blipFill>
          <a:blip r:embed="rId5"/>
          <a:stretch>
            <a:fillRect/>
          </a:stretch>
        </p:blipFill>
        <p:spPr>
          <a:xfrm>
            <a:off x="9839683" y="2707125"/>
            <a:ext cx="3953113" cy="2443163"/>
          </a:xfrm>
          <a:prstGeom prst="rect">
            <a:avLst/>
          </a:prstGeom>
        </p:spPr>
      </p:pic>
      <p:sp>
        <p:nvSpPr>
          <p:cNvPr id="13" name="Text 8"/>
          <p:cNvSpPr/>
          <p:nvPr/>
        </p:nvSpPr>
        <p:spPr>
          <a:xfrm>
            <a:off x="9687639" y="6659047"/>
            <a:ext cx="3953113" cy="3800832"/>
          </a:xfrm>
          <a:prstGeom prst="rect">
            <a:avLst/>
          </a:prstGeom>
          <a:noFill/>
          <a:ln/>
        </p:spPr>
        <p:txBody>
          <a:bodyPr wrap="square" rtlCol="0" anchor="t"/>
          <a:lstStyle/>
          <a:p>
            <a:pPr marL="0" indent="0" algn="l">
              <a:lnSpc>
                <a:spcPts val="3325"/>
              </a:lnSpc>
              <a:buNone/>
            </a:pPr>
            <a:endParaRPr lang="en-US" sz="2078"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TotalTime>
  <Words>1129</Words>
  <Application>Microsoft Office PowerPoint</Application>
  <PresentationFormat>Custom</PresentationFormat>
  <Paragraphs>60</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Black</vt:lpstr>
      <vt:lpstr>Roboto</vt:lpstr>
      <vt:lpstr>Roboto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Manaswita Verma</cp:lastModifiedBy>
  <cp:revision>2</cp:revision>
  <dcterms:created xsi:type="dcterms:W3CDTF">2024-05-14T07:50:34Z</dcterms:created>
  <dcterms:modified xsi:type="dcterms:W3CDTF">2024-05-14T08:35:05Z</dcterms:modified>
</cp:coreProperties>
</file>